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67" r:id="rId2"/>
    <p:sldId id="321" r:id="rId3"/>
    <p:sldId id="332" r:id="rId4"/>
    <p:sldId id="368" r:id="rId5"/>
    <p:sldId id="317" r:id="rId6"/>
    <p:sldId id="382" r:id="rId7"/>
    <p:sldId id="318" r:id="rId8"/>
    <p:sldId id="319" r:id="rId9"/>
    <p:sldId id="308" r:id="rId10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Unicode MS" panose="020B0604020202020204" pitchFamily="34" charset="-128"/>
      <p:regular r:id="rId17"/>
    </p:embeddedFont>
  </p:embeddedFontLst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00FF99"/>
    <a:srgbClr val="00CC00"/>
    <a:srgbClr val="FFCC66"/>
    <a:srgbClr val="FFFF99"/>
    <a:srgbClr val="CCCCFF"/>
    <a:srgbClr val="66FF99"/>
    <a:srgbClr val="CC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2" autoAdjust="0"/>
    <p:restoredTop sz="92473" autoAdjust="0"/>
  </p:normalViewPr>
  <p:slideViewPr>
    <p:cSldViewPr>
      <p:cViewPr>
        <p:scale>
          <a:sx n="100" d="100"/>
          <a:sy n="100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7E43195-FDF2-433A-8119-91C88727A466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FE3788E-F23E-4A2E-A8DC-97772A474E62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28902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689BEB7-0FF3-4E90-9F9D-6E39CA7E7D22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s-GT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6ED47B-0469-48C9-81F5-111E761C36E7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60171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6458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7512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lantilla-0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80512" cy="68853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tif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t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adiosat.gt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APP%20TAXFORCE.mp4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hyperlink" Target="http://www.sat.gob.gt/culturatributari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APP%20HEROTAX.mp4" TargetMode="External"/><Relationship Id="rId11" Type="http://schemas.openxmlformats.org/officeDocument/2006/relationships/image" Target="../media/image20.jpg"/><Relationship Id="rId5" Type="http://schemas.openxmlformats.org/officeDocument/2006/relationships/image" Target="../media/image16.jpg"/><Relationship Id="rId10" Type="http://schemas.openxmlformats.org/officeDocument/2006/relationships/image" Target="../media/image19.jpg"/><Relationship Id="rId4" Type="http://schemas.openxmlformats.org/officeDocument/2006/relationships/hyperlink" Target="APP%20TAXGOL.mp4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PASO%20A%20PASO.mp4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3.jpg"/><Relationship Id="rId12" Type="http://schemas.openxmlformats.org/officeDocument/2006/relationships/hyperlink" Target="05%20Integridad.wma" TargetMode="External"/><Relationship Id="rId2" Type="http://schemas.openxmlformats.org/officeDocument/2006/relationships/hyperlink" Target="PEDIR%20FACTURA.mp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YO%20PIDO%20MI%20FACTURA.mp4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jpg"/><Relationship Id="rId10" Type="http://schemas.openxmlformats.org/officeDocument/2006/relationships/hyperlink" Target="Esa%20pregunta%20ni%20se%20pregunta.mp4" TargetMode="External"/><Relationship Id="rId4" Type="http://schemas.openxmlformats.org/officeDocument/2006/relationships/hyperlink" Target="UNAMONOS.mp4" TargetMode="Externa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Banner WEB\simón-01.jpg"/>
          <p:cNvPicPr>
            <a:picLocks noChangeAspect="1" noChangeArrowheads="1"/>
          </p:cNvPicPr>
          <p:nvPr/>
        </p:nvPicPr>
        <p:blipFill>
          <a:blip r:embed="rId2" cstate="print"/>
          <a:srcRect t="4124" r="1963" b="10088"/>
          <a:stretch>
            <a:fillRect/>
          </a:stretch>
        </p:blipFill>
        <p:spPr bwMode="auto">
          <a:xfrm>
            <a:off x="0" y="-90314"/>
            <a:ext cx="9180512" cy="5445224"/>
          </a:xfrm>
          <a:prstGeom prst="rect">
            <a:avLst/>
          </a:prstGeom>
          <a:noFill/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6" y="404664"/>
            <a:ext cx="2952328" cy="12241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ea typeface="+mj-ea"/>
                <a:cs typeface="+mj-cs"/>
              </a:rPr>
              <a:t>CULTURA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TRIBUTARIA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724128" y="3284984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G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G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COMUNICACIÓN</a:t>
            </a:r>
            <a:endParaRPr lang="es-GT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1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683568" y="2636912"/>
            <a:ext cx="7772400" cy="893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3200" b="1" i="0" u="none" strike="noStrike" kern="1200" normalizeH="0" baseline="0" noProof="0" dirty="0">
              <a:ln w="0"/>
              <a:solidFill>
                <a:srgbClr val="004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pPr algn="l"/>
            <a:r>
              <a:rPr lang="es-GT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lema</a:t>
            </a:r>
            <a:endParaRPr lang="es-GT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12" y="2450873"/>
            <a:ext cx="7145512" cy="2160000"/>
          </a:xfrm>
        </p:spPr>
      </p:pic>
    </p:spTree>
    <p:extLst>
      <p:ext uri="{BB962C8B-B14F-4D97-AF65-F5344CB8AC3E}">
        <p14:creationId xmlns:p14="http://schemas.microsoft.com/office/powerpoint/2010/main" val="4900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51 Grupo"/>
          <p:cNvGrpSpPr/>
          <p:nvPr/>
        </p:nvGrpSpPr>
        <p:grpSpPr>
          <a:xfrm>
            <a:off x="1636667" y="4424275"/>
            <a:ext cx="1364232" cy="1266349"/>
            <a:chOff x="1636667" y="4424275"/>
            <a:chExt cx="1364232" cy="1266349"/>
          </a:xfrm>
        </p:grpSpPr>
        <p:sp>
          <p:nvSpPr>
            <p:cNvPr id="13" name="12 Forma libre"/>
            <p:cNvSpPr/>
            <p:nvPr/>
          </p:nvSpPr>
          <p:spPr>
            <a:xfrm>
              <a:off x="2204851" y="4424275"/>
              <a:ext cx="91440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5" name="44 Grupo"/>
            <p:cNvGrpSpPr/>
            <p:nvPr/>
          </p:nvGrpSpPr>
          <p:grpSpPr>
            <a:xfrm>
              <a:off x="1636667" y="4781363"/>
              <a:ext cx="1364232" cy="909261"/>
              <a:chOff x="1636667" y="4781363"/>
              <a:chExt cx="1364232" cy="909261"/>
            </a:xfrm>
          </p:grpSpPr>
          <p:sp>
            <p:nvSpPr>
              <p:cNvPr id="22" name="21 Rectángulo redondeado"/>
              <p:cNvSpPr/>
              <p:nvPr/>
            </p:nvSpPr>
            <p:spPr>
              <a:xfrm>
                <a:off x="1636667" y="4781363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22 Forma libre"/>
              <p:cNvSpPr/>
              <p:nvPr/>
            </p:nvSpPr>
            <p:spPr>
              <a:xfrm>
                <a:off x="1773090" y="4910965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Comunicación</a:t>
                </a:r>
                <a:endParaRPr lang="es-GT" sz="1300" b="1" kern="1200" dirty="0"/>
              </a:p>
            </p:txBody>
          </p:sp>
        </p:grpSp>
      </p:grpSp>
      <p:grpSp>
        <p:nvGrpSpPr>
          <p:cNvPr id="53" name="52 Grupo"/>
          <p:cNvGrpSpPr/>
          <p:nvPr/>
        </p:nvGrpSpPr>
        <p:grpSpPr>
          <a:xfrm>
            <a:off x="3137323" y="4424275"/>
            <a:ext cx="1364232" cy="1266349"/>
            <a:chOff x="3137323" y="4424275"/>
            <a:chExt cx="1364232" cy="1266349"/>
          </a:xfrm>
        </p:grpSpPr>
        <p:sp>
          <p:nvSpPr>
            <p:cNvPr id="11" name="10 Forma libre"/>
            <p:cNvSpPr/>
            <p:nvPr/>
          </p:nvSpPr>
          <p:spPr>
            <a:xfrm>
              <a:off x="3705508" y="4424275"/>
              <a:ext cx="91440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6" name="45 Grupo"/>
            <p:cNvGrpSpPr/>
            <p:nvPr/>
          </p:nvGrpSpPr>
          <p:grpSpPr>
            <a:xfrm>
              <a:off x="3137323" y="4781363"/>
              <a:ext cx="1364232" cy="909261"/>
              <a:chOff x="3137323" y="4781363"/>
              <a:chExt cx="1364232" cy="909261"/>
            </a:xfrm>
          </p:grpSpPr>
          <p:sp>
            <p:nvSpPr>
              <p:cNvPr id="26" name="25 Rectángulo redondeado"/>
              <p:cNvSpPr/>
              <p:nvPr/>
            </p:nvSpPr>
            <p:spPr>
              <a:xfrm>
                <a:off x="3137323" y="4781363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26 Forma libre"/>
              <p:cNvSpPr/>
              <p:nvPr/>
            </p:nvSpPr>
            <p:spPr>
              <a:xfrm>
                <a:off x="3273746" y="4910965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Atención al contribuyente</a:t>
                </a:r>
                <a:endParaRPr lang="es-GT" sz="1300" b="1" kern="1200" dirty="0"/>
              </a:p>
            </p:txBody>
          </p:sp>
        </p:grpSp>
      </p:grpSp>
      <p:grpSp>
        <p:nvGrpSpPr>
          <p:cNvPr id="57" name="56 Grupo"/>
          <p:cNvGrpSpPr/>
          <p:nvPr/>
        </p:nvGrpSpPr>
        <p:grpSpPr>
          <a:xfrm>
            <a:off x="4637979" y="4424275"/>
            <a:ext cx="1364232" cy="1266349"/>
            <a:chOff x="4637979" y="4424275"/>
            <a:chExt cx="1364232" cy="1266349"/>
          </a:xfrm>
        </p:grpSpPr>
        <p:sp>
          <p:nvSpPr>
            <p:cNvPr id="8" name="7 Forma libre"/>
            <p:cNvSpPr/>
            <p:nvPr/>
          </p:nvSpPr>
          <p:spPr>
            <a:xfrm>
              <a:off x="5206164" y="4424275"/>
              <a:ext cx="91440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7" name="46 Grupo"/>
            <p:cNvGrpSpPr/>
            <p:nvPr/>
          </p:nvGrpSpPr>
          <p:grpSpPr>
            <a:xfrm>
              <a:off x="4637979" y="4781363"/>
              <a:ext cx="1364232" cy="909261"/>
              <a:chOff x="4637979" y="4781363"/>
              <a:chExt cx="1364232" cy="909261"/>
            </a:xfrm>
          </p:grpSpPr>
          <p:sp>
            <p:nvSpPr>
              <p:cNvPr id="32" name="31 Rectángulo redondeado"/>
              <p:cNvSpPr/>
              <p:nvPr/>
            </p:nvSpPr>
            <p:spPr>
              <a:xfrm>
                <a:off x="4637979" y="4781363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32 Forma libre"/>
              <p:cNvSpPr/>
              <p:nvPr/>
            </p:nvSpPr>
            <p:spPr>
              <a:xfrm>
                <a:off x="4774402" y="4910965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Fiscalización</a:t>
                </a:r>
                <a:endParaRPr lang="es-GT" sz="1300" b="1" kern="1200" dirty="0"/>
              </a:p>
            </p:txBody>
          </p:sp>
        </p:grpSp>
      </p:grpSp>
      <p:grpSp>
        <p:nvGrpSpPr>
          <p:cNvPr id="58" name="57 Grupo"/>
          <p:cNvGrpSpPr/>
          <p:nvPr/>
        </p:nvGrpSpPr>
        <p:grpSpPr>
          <a:xfrm>
            <a:off x="6138635" y="4424275"/>
            <a:ext cx="1364233" cy="1266349"/>
            <a:chOff x="6138635" y="4424275"/>
            <a:chExt cx="1364233" cy="1266349"/>
          </a:xfrm>
        </p:grpSpPr>
        <p:sp>
          <p:nvSpPr>
            <p:cNvPr id="6" name="5 Forma libre"/>
            <p:cNvSpPr/>
            <p:nvPr/>
          </p:nvSpPr>
          <p:spPr>
            <a:xfrm>
              <a:off x="6706820" y="4424275"/>
              <a:ext cx="91440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8" name="47 Grupo"/>
            <p:cNvGrpSpPr/>
            <p:nvPr/>
          </p:nvGrpSpPr>
          <p:grpSpPr>
            <a:xfrm>
              <a:off x="6138635" y="4781363"/>
              <a:ext cx="1364233" cy="909261"/>
              <a:chOff x="6138635" y="4781363"/>
              <a:chExt cx="1364233" cy="909261"/>
            </a:xfrm>
          </p:grpSpPr>
          <p:sp>
            <p:nvSpPr>
              <p:cNvPr id="36" name="35 Rectángulo redondeado"/>
              <p:cNvSpPr/>
              <p:nvPr/>
            </p:nvSpPr>
            <p:spPr>
              <a:xfrm>
                <a:off x="6138635" y="4781363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36 Forma libre"/>
              <p:cNvSpPr/>
              <p:nvPr/>
            </p:nvSpPr>
            <p:spPr>
              <a:xfrm>
                <a:off x="6275059" y="4910965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rgbClr val="FFFF00">
                  <a:alpha val="90000"/>
                </a:srgb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Cultura Tributaria</a:t>
                </a:r>
                <a:endParaRPr lang="es-GT" sz="1300" b="1" kern="1200" dirty="0"/>
              </a:p>
            </p:txBody>
          </p:sp>
        </p:grpSp>
      </p:grpSp>
      <p:grpSp>
        <p:nvGrpSpPr>
          <p:cNvPr id="50" name="49 Grupo"/>
          <p:cNvGrpSpPr/>
          <p:nvPr/>
        </p:nvGrpSpPr>
        <p:grpSpPr>
          <a:xfrm>
            <a:off x="1636667" y="3287527"/>
            <a:ext cx="1364232" cy="1266350"/>
            <a:chOff x="1636667" y="3287527"/>
            <a:chExt cx="1364232" cy="1266350"/>
          </a:xfrm>
        </p:grpSpPr>
        <p:sp>
          <p:nvSpPr>
            <p:cNvPr id="14" name="13 Forma libre"/>
            <p:cNvSpPr/>
            <p:nvPr/>
          </p:nvSpPr>
          <p:spPr>
            <a:xfrm>
              <a:off x="2250571" y="3287527"/>
              <a:ext cx="750328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50328" y="0"/>
                  </a:moveTo>
                  <a:lnTo>
                    <a:pt x="750328" y="243345"/>
                  </a:lnTo>
                  <a:lnTo>
                    <a:pt x="0" y="243345"/>
                  </a:lnTo>
                  <a:lnTo>
                    <a:pt x="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1" name="40 Grupo"/>
            <p:cNvGrpSpPr/>
            <p:nvPr/>
          </p:nvGrpSpPr>
          <p:grpSpPr>
            <a:xfrm>
              <a:off x="1636667" y="3644615"/>
              <a:ext cx="1364232" cy="909262"/>
              <a:chOff x="1636667" y="3644615"/>
              <a:chExt cx="1364232" cy="909262"/>
            </a:xfrm>
          </p:grpSpPr>
          <p:sp>
            <p:nvSpPr>
              <p:cNvPr id="20" name="19 Rectángulo redondeado"/>
              <p:cNvSpPr/>
              <p:nvPr/>
            </p:nvSpPr>
            <p:spPr>
              <a:xfrm>
                <a:off x="1636667" y="3644615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20 Forma libre"/>
              <p:cNvSpPr/>
              <p:nvPr/>
            </p:nvSpPr>
            <p:spPr>
              <a:xfrm>
                <a:off x="1773090" y="3774218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Información/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Orientación</a:t>
                </a:r>
                <a:endParaRPr lang="es-GT" sz="1300" b="1" kern="1200" dirty="0"/>
              </a:p>
            </p:txBody>
          </p:sp>
        </p:grpSp>
      </p:grpSp>
      <p:grpSp>
        <p:nvGrpSpPr>
          <p:cNvPr id="51" name="50 Grupo"/>
          <p:cNvGrpSpPr/>
          <p:nvPr/>
        </p:nvGrpSpPr>
        <p:grpSpPr>
          <a:xfrm>
            <a:off x="3000900" y="3287527"/>
            <a:ext cx="1500655" cy="1266350"/>
            <a:chOff x="3000900" y="3287527"/>
            <a:chExt cx="1500655" cy="1266350"/>
          </a:xfrm>
        </p:grpSpPr>
        <p:sp>
          <p:nvSpPr>
            <p:cNvPr id="12" name="11 Forma libre"/>
            <p:cNvSpPr/>
            <p:nvPr/>
          </p:nvSpPr>
          <p:spPr>
            <a:xfrm>
              <a:off x="3000900" y="3287527"/>
              <a:ext cx="750328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3345"/>
                  </a:lnTo>
                  <a:lnTo>
                    <a:pt x="750328" y="243345"/>
                  </a:lnTo>
                  <a:lnTo>
                    <a:pt x="750328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2" name="41 Grupo"/>
            <p:cNvGrpSpPr/>
            <p:nvPr/>
          </p:nvGrpSpPr>
          <p:grpSpPr>
            <a:xfrm>
              <a:off x="3137323" y="3644615"/>
              <a:ext cx="1364232" cy="909262"/>
              <a:chOff x="3137323" y="3644615"/>
              <a:chExt cx="1364232" cy="909262"/>
            </a:xfrm>
          </p:grpSpPr>
          <p:sp>
            <p:nvSpPr>
              <p:cNvPr id="24" name="23 Rectángulo redondeado"/>
              <p:cNvSpPr/>
              <p:nvPr/>
            </p:nvSpPr>
            <p:spPr>
              <a:xfrm>
                <a:off x="3137323" y="3644615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24 Forma libre"/>
              <p:cNvSpPr/>
              <p:nvPr/>
            </p:nvSpPr>
            <p:spPr>
              <a:xfrm>
                <a:off x="3273746" y="3774218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Facilitación/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Acceso a servicios</a:t>
                </a:r>
                <a:endParaRPr lang="es-GT" sz="1300" b="1" kern="1200" dirty="0"/>
              </a:p>
            </p:txBody>
          </p:sp>
        </p:grpSp>
      </p:grpSp>
      <p:grpSp>
        <p:nvGrpSpPr>
          <p:cNvPr id="55" name="54 Grupo"/>
          <p:cNvGrpSpPr/>
          <p:nvPr/>
        </p:nvGrpSpPr>
        <p:grpSpPr>
          <a:xfrm>
            <a:off x="4637979" y="3287527"/>
            <a:ext cx="1364233" cy="1266350"/>
            <a:chOff x="4637979" y="3287527"/>
            <a:chExt cx="1364233" cy="1266350"/>
          </a:xfrm>
        </p:grpSpPr>
        <p:sp>
          <p:nvSpPr>
            <p:cNvPr id="9" name="8 Forma libre"/>
            <p:cNvSpPr/>
            <p:nvPr/>
          </p:nvSpPr>
          <p:spPr>
            <a:xfrm>
              <a:off x="5251884" y="3287527"/>
              <a:ext cx="750328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50328" y="0"/>
                  </a:moveTo>
                  <a:lnTo>
                    <a:pt x="750328" y="243345"/>
                  </a:lnTo>
                  <a:lnTo>
                    <a:pt x="0" y="243345"/>
                  </a:lnTo>
                  <a:lnTo>
                    <a:pt x="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3" name="42 Grupo"/>
            <p:cNvGrpSpPr/>
            <p:nvPr/>
          </p:nvGrpSpPr>
          <p:grpSpPr>
            <a:xfrm>
              <a:off x="4637979" y="3644615"/>
              <a:ext cx="1364232" cy="909262"/>
              <a:chOff x="4637979" y="3644615"/>
              <a:chExt cx="1364232" cy="909262"/>
            </a:xfrm>
          </p:grpSpPr>
          <p:sp>
            <p:nvSpPr>
              <p:cNvPr id="30" name="29 Rectángulo redondeado"/>
              <p:cNvSpPr/>
              <p:nvPr/>
            </p:nvSpPr>
            <p:spPr>
              <a:xfrm>
                <a:off x="4637979" y="3644615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30 Forma libre"/>
              <p:cNvSpPr/>
              <p:nvPr/>
            </p:nvSpPr>
            <p:spPr>
              <a:xfrm>
                <a:off x="4774402" y="3774218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Coerción/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Disuasión</a:t>
                </a:r>
                <a:endParaRPr lang="es-GT" sz="1300" b="1" kern="1200" dirty="0"/>
              </a:p>
            </p:txBody>
          </p:sp>
        </p:grpSp>
      </p:grpSp>
      <p:grpSp>
        <p:nvGrpSpPr>
          <p:cNvPr id="56" name="55 Grupo"/>
          <p:cNvGrpSpPr/>
          <p:nvPr/>
        </p:nvGrpSpPr>
        <p:grpSpPr>
          <a:xfrm>
            <a:off x="6002212" y="3287527"/>
            <a:ext cx="1500656" cy="1266350"/>
            <a:chOff x="6002212" y="3287527"/>
            <a:chExt cx="1500656" cy="1266350"/>
          </a:xfrm>
        </p:grpSpPr>
        <p:sp>
          <p:nvSpPr>
            <p:cNvPr id="7" name="6 Forma libre"/>
            <p:cNvSpPr/>
            <p:nvPr/>
          </p:nvSpPr>
          <p:spPr>
            <a:xfrm>
              <a:off x="6002212" y="3287527"/>
              <a:ext cx="750328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3345"/>
                  </a:lnTo>
                  <a:lnTo>
                    <a:pt x="750328" y="243345"/>
                  </a:lnTo>
                  <a:lnTo>
                    <a:pt x="750328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4" name="43 Grupo"/>
            <p:cNvGrpSpPr/>
            <p:nvPr/>
          </p:nvGrpSpPr>
          <p:grpSpPr>
            <a:xfrm>
              <a:off x="6138635" y="3644615"/>
              <a:ext cx="1364233" cy="909262"/>
              <a:chOff x="6138635" y="3644615"/>
              <a:chExt cx="1364233" cy="909262"/>
            </a:xfrm>
          </p:grpSpPr>
          <p:sp>
            <p:nvSpPr>
              <p:cNvPr id="34" name="33 Rectángulo redondeado"/>
              <p:cNvSpPr/>
              <p:nvPr/>
            </p:nvSpPr>
            <p:spPr>
              <a:xfrm>
                <a:off x="6138635" y="3644615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34 Forma libre"/>
              <p:cNvSpPr/>
              <p:nvPr/>
            </p:nvSpPr>
            <p:spPr>
              <a:xfrm>
                <a:off x="6275059" y="3774218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rgbClr val="FFFF00">
                  <a:alpha val="90000"/>
                </a:srgb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Persuasión/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Concienciación</a:t>
                </a:r>
                <a:endParaRPr lang="es-GT" sz="1300" b="1" kern="1200" dirty="0"/>
              </a:p>
            </p:txBody>
          </p:sp>
        </p:grpSp>
      </p:grpSp>
      <p:grpSp>
        <p:nvGrpSpPr>
          <p:cNvPr id="49" name="48 Grupo"/>
          <p:cNvGrpSpPr/>
          <p:nvPr/>
        </p:nvGrpSpPr>
        <p:grpSpPr>
          <a:xfrm>
            <a:off x="2386995" y="2150780"/>
            <a:ext cx="2114561" cy="1266349"/>
            <a:chOff x="2386995" y="2150780"/>
            <a:chExt cx="2114561" cy="1266349"/>
          </a:xfrm>
        </p:grpSpPr>
        <p:sp>
          <p:nvSpPr>
            <p:cNvPr id="15" name="14 Forma libre"/>
            <p:cNvSpPr/>
            <p:nvPr/>
          </p:nvSpPr>
          <p:spPr>
            <a:xfrm>
              <a:off x="3000900" y="2150780"/>
              <a:ext cx="1500656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00656" y="0"/>
                  </a:moveTo>
                  <a:lnTo>
                    <a:pt x="1500656" y="243345"/>
                  </a:lnTo>
                  <a:lnTo>
                    <a:pt x="0" y="243345"/>
                  </a:lnTo>
                  <a:lnTo>
                    <a:pt x="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9" name="38 Grupo"/>
            <p:cNvGrpSpPr/>
            <p:nvPr/>
          </p:nvGrpSpPr>
          <p:grpSpPr>
            <a:xfrm>
              <a:off x="2386995" y="2507868"/>
              <a:ext cx="1364232" cy="909261"/>
              <a:chOff x="2386995" y="2507868"/>
              <a:chExt cx="1364232" cy="909261"/>
            </a:xfrm>
          </p:grpSpPr>
          <p:sp>
            <p:nvSpPr>
              <p:cNvPr id="18" name="17 Rectángulo redondeado"/>
              <p:cNvSpPr/>
              <p:nvPr/>
            </p:nvSpPr>
            <p:spPr>
              <a:xfrm>
                <a:off x="2386995" y="2507868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18 Forma libre"/>
              <p:cNvSpPr/>
              <p:nvPr/>
            </p:nvSpPr>
            <p:spPr>
              <a:xfrm>
                <a:off x="2523418" y="2637470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Viabilidad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de tributar</a:t>
                </a:r>
                <a:endParaRPr lang="es-GT" sz="1300" b="1" kern="1200" dirty="0"/>
              </a:p>
            </p:txBody>
          </p:sp>
        </p:grpSp>
      </p:grpSp>
      <p:grpSp>
        <p:nvGrpSpPr>
          <p:cNvPr id="54" name="53 Grupo"/>
          <p:cNvGrpSpPr/>
          <p:nvPr/>
        </p:nvGrpSpPr>
        <p:grpSpPr>
          <a:xfrm>
            <a:off x="4511504" y="2150780"/>
            <a:ext cx="2241036" cy="1266349"/>
            <a:chOff x="4511504" y="2150780"/>
            <a:chExt cx="2241036" cy="1266349"/>
          </a:xfrm>
        </p:grpSpPr>
        <p:sp>
          <p:nvSpPr>
            <p:cNvPr id="10" name="9 Forma libre"/>
            <p:cNvSpPr/>
            <p:nvPr/>
          </p:nvSpPr>
          <p:spPr>
            <a:xfrm>
              <a:off x="4511504" y="2150780"/>
              <a:ext cx="1500656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3345"/>
                  </a:lnTo>
                  <a:lnTo>
                    <a:pt x="1500656" y="243345"/>
                  </a:lnTo>
                  <a:lnTo>
                    <a:pt x="1500656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0" name="39 Grupo"/>
            <p:cNvGrpSpPr/>
            <p:nvPr/>
          </p:nvGrpSpPr>
          <p:grpSpPr>
            <a:xfrm>
              <a:off x="5388307" y="2507868"/>
              <a:ext cx="1364233" cy="909261"/>
              <a:chOff x="5388307" y="2507868"/>
              <a:chExt cx="1364233" cy="909261"/>
            </a:xfrm>
          </p:grpSpPr>
          <p:sp>
            <p:nvSpPr>
              <p:cNvPr id="28" name="27 Rectángulo redondeado"/>
              <p:cNvSpPr/>
              <p:nvPr/>
            </p:nvSpPr>
            <p:spPr>
              <a:xfrm>
                <a:off x="5388307" y="2507868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28 Forma libre"/>
              <p:cNvSpPr/>
              <p:nvPr/>
            </p:nvSpPr>
            <p:spPr>
              <a:xfrm>
                <a:off x="5524731" y="2637470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Disposición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a tributar</a:t>
                </a:r>
                <a:endParaRPr lang="es-GT" sz="1300" b="1" kern="1200" dirty="0"/>
              </a:p>
            </p:txBody>
          </p:sp>
        </p:grpSp>
      </p:grp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4968" y="692696"/>
            <a:ext cx="8229600" cy="720080"/>
          </a:xfrm>
        </p:spPr>
        <p:txBody>
          <a:bodyPr/>
          <a:lstStyle/>
          <a:p>
            <a:pPr algn="l"/>
            <a:r>
              <a:rPr lang="es-GT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papel</a:t>
            </a:r>
            <a:endParaRPr lang="es-GT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3887651" y="1340768"/>
            <a:ext cx="1364232" cy="909261"/>
            <a:chOff x="3887651" y="1371121"/>
            <a:chExt cx="1364232" cy="909261"/>
          </a:xfrm>
        </p:grpSpPr>
        <p:sp>
          <p:nvSpPr>
            <p:cNvPr id="16" name="15 Rectángulo redondeado"/>
            <p:cNvSpPr/>
            <p:nvPr/>
          </p:nvSpPr>
          <p:spPr>
            <a:xfrm>
              <a:off x="3887651" y="1371121"/>
              <a:ext cx="1227809" cy="779659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Forma libre"/>
            <p:cNvSpPr/>
            <p:nvPr/>
          </p:nvSpPr>
          <p:spPr>
            <a:xfrm>
              <a:off x="4024074" y="1500723"/>
              <a:ext cx="1227809" cy="779659"/>
            </a:xfrm>
            <a:custGeom>
              <a:avLst/>
              <a:gdLst>
                <a:gd name="connsiteX0" fmla="*/ 0 w 1227809"/>
                <a:gd name="connsiteY0" fmla="*/ 77966 h 779659"/>
                <a:gd name="connsiteX1" fmla="*/ 77966 w 1227809"/>
                <a:gd name="connsiteY1" fmla="*/ 0 h 779659"/>
                <a:gd name="connsiteX2" fmla="*/ 1149843 w 1227809"/>
                <a:gd name="connsiteY2" fmla="*/ 0 h 779659"/>
                <a:gd name="connsiteX3" fmla="*/ 1227809 w 1227809"/>
                <a:gd name="connsiteY3" fmla="*/ 77966 h 779659"/>
                <a:gd name="connsiteX4" fmla="*/ 1227809 w 1227809"/>
                <a:gd name="connsiteY4" fmla="*/ 701693 h 779659"/>
                <a:gd name="connsiteX5" fmla="*/ 1149843 w 1227809"/>
                <a:gd name="connsiteY5" fmla="*/ 779659 h 779659"/>
                <a:gd name="connsiteX6" fmla="*/ 77966 w 1227809"/>
                <a:gd name="connsiteY6" fmla="*/ 779659 h 779659"/>
                <a:gd name="connsiteX7" fmla="*/ 0 w 1227809"/>
                <a:gd name="connsiteY7" fmla="*/ 701693 h 779659"/>
                <a:gd name="connsiteX8" fmla="*/ 0 w 1227809"/>
                <a:gd name="connsiteY8" fmla="*/ 77966 h 77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809" h="779659">
                  <a:moveTo>
                    <a:pt x="0" y="77966"/>
                  </a:moveTo>
                  <a:cubicBezTo>
                    <a:pt x="0" y="34907"/>
                    <a:pt x="34907" y="0"/>
                    <a:pt x="77966" y="0"/>
                  </a:cubicBezTo>
                  <a:lnTo>
                    <a:pt x="1149843" y="0"/>
                  </a:lnTo>
                  <a:cubicBezTo>
                    <a:pt x="1192902" y="0"/>
                    <a:pt x="1227809" y="34907"/>
                    <a:pt x="1227809" y="77966"/>
                  </a:cubicBezTo>
                  <a:lnTo>
                    <a:pt x="1227809" y="701693"/>
                  </a:lnTo>
                  <a:cubicBezTo>
                    <a:pt x="1227809" y="744752"/>
                    <a:pt x="1192902" y="779659"/>
                    <a:pt x="1149843" y="779659"/>
                  </a:cubicBezTo>
                  <a:lnTo>
                    <a:pt x="77966" y="779659"/>
                  </a:lnTo>
                  <a:cubicBezTo>
                    <a:pt x="34907" y="779659"/>
                    <a:pt x="0" y="744752"/>
                    <a:pt x="0" y="701693"/>
                  </a:cubicBezTo>
                  <a:lnTo>
                    <a:pt x="0" y="7796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65" tIns="72365" rIns="72365" bIns="723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300" b="1" kern="1200" dirty="0" smtClean="0"/>
                <a:t>Cumplimiento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300" b="1" kern="1200" dirty="0" smtClean="0"/>
                <a:t>tributario</a:t>
              </a:r>
              <a:endParaRPr lang="es-GT" sz="13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56 Grupo"/>
          <p:cNvGrpSpPr/>
          <p:nvPr/>
        </p:nvGrpSpPr>
        <p:grpSpPr>
          <a:xfrm>
            <a:off x="4045168" y="2318519"/>
            <a:ext cx="1370662" cy="3807395"/>
            <a:chOff x="4045168" y="2318519"/>
            <a:chExt cx="1370662" cy="3807395"/>
          </a:xfrm>
        </p:grpSpPr>
        <p:sp>
          <p:nvSpPr>
            <p:cNvPr id="41" name="40 Forma libre"/>
            <p:cNvSpPr/>
            <p:nvPr/>
          </p:nvSpPr>
          <p:spPr>
            <a:xfrm>
              <a:off x="4045168" y="2318519"/>
              <a:ext cx="152295" cy="3426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26655"/>
                  </a:lnTo>
                  <a:lnTo>
                    <a:pt x="152295" y="3426655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41 Forma libre"/>
            <p:cNvSpPr/>
            <p:nvPr/>
          </p:nvSpPr>
          <p:spPr>
            <a:xfrm>
              <a:off x="4197464" y="5364435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rgbClr val="CCFFCC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5518820"/>
                <a:satOff val="22117"/>
                <a:lumOff val="479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Radio/TV</a:t>
              </a:r>
              <a:endParaRPr lang="es-GT" sz="1000" b="1" kern="1200" dirty="0"/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4045168" y="2318519"/>
            <a:ext cx="1370662" cy="2855546"/>
            <a:chOff x="4045168" y="2318519"/>
            <a:chExt cx="1370662" cy="2855546"/>
          </a:xfrm>
        </p:grpSpPr>
        <p:sp>
          <p:nvSpPr>
            <p:cNvPr id="39" name="38 Forma libre"/>
            <p:cNvSpPr/>
            <p:nvPr/>
          </p:nvSpPr>
          <p:spPr>
            <a:xfrm>
              <a:off x="4045168" y="2318519"/>
              <a:ext cx="152295" cy="24748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74807"/>
                  </a:lnTo>
                  <a:lnTo>
                    <a:pt x="152295" y="2474807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39 Forma libre"/>
            <p:cNvSpPr/>
            <p:nvPr/>
          </p:nvSpPr>
          <p:spPr>
            <a:xfrm>
              <a:off x="4197464" y="4412586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rgbClr val="CCFFCC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4415056"/>
                <a:satOff val="17694"/>
                <a:lumOff val="3835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Digital</a:t>
              </a:r>
              <a:endParaRPr lang="es-GT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Sitio web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Aplicaciones educativas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Redes sociales</a:t>
              </a:r>
              <a:endParaRPr lang="es-GT" sz="800" b="1" kern="1200" dirty="0"/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2141470" y="2318519"/>
            <a:ext cx="1370662" cy="1903697"/>
            <a:chOff x="2141470" y="2318519"/>
            <a:chExt cx="1370662" cy="1903697"/>
          </a:xfrm>
        </p:grpSpPr>
        <p:sp>
          <p:nvSpPr>
            <p:cNvPr id="32" name="31 Forma libre"/>
            <p:cNvSpPr/>
            <p:nvPr/>
          </p:nvSpPr>
          <p:spPr>
            <a:xfrm>
              <a:off x="2141470" y="2318519"/>
              <a:ext cx="152295" cy="15229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22958"/>
                  </a:lnTo>
                  <a:lnTo>
                    <a:pt x="152295" y="1522958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32 Forma libre"/>
            <p:cNvSpPr/>
            <p:nvPr/>
          </p:nvSpPr>
          <p:spPr>
            <a:xfrm>
              <a:off x="2293766" y="3460737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1103764"/>
                <a:satOff val="4423"/>
                <a:lumOff val="95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No formal</a:t>
              </a:r>
              <a:endParaRPr lang="es-GT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Capacitaciones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Inducciones internas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Idiomas mayas</a:t>
              </a:r>
              <a:endParaRPr lang="es-GT" sz="800" b="1" kern="1200" dirty="0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4045168" y="2318519"/>
            <a:ext cx="1370662" cy="1903697"/>
            <a:chOff x="4045168" y="2318519"/>
            <a:chExt cx="1370662" cy="1903697"/>
          </a:xfrm>
        </p:grpSpPr>
        <p:sp>
          <p:nvSpPr>
            <p:cNvPr id="37" name="36 Forma libre"/>
            <p:cNvSpPr/>
            <p:nvPr/>
          </p:nvSpPr>
          <p:spPr>
            <a:xfrm>
              <a:off x="4045168" y="2318519"/>
              <a:ext cx="152295" cy="15229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22958"/>
                  </a:lnTo>
                  <a:lnTo>
                    <a:pt x="152295" y="1522958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37 Forma libre"/>
            <p:cNvSpPr/>
            <p:nvPr/>
          </p:nvSpPr>
          <p:spPr>
            <a:xfrm>
              <a:off x="4197464" y="3460737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rgbClr val="CCFFCC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Obras de teatro, series musicales y campañas</a:t>
              </a:r>
              <a:endParaRPr lang="es-GT" sz="1000" b="1" kern="1200" dirty="0"/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2141470" y="2318519"/>
            <a:ext cx="1370662" cy="951849"/>
            <a:chOff x="2141470" y="2318519"/>
            <a:chExt cx="1370662" cy="951849"/>
          </a:xfrm>
        </p:grpSpPr>
        <p:sp>
          <p:nvSpPr>
            <p:cNvPr id="30" name="29 Forma libre"/>
            <p:cNvSpPr/>
            <p:nvPr/>
          </p:nvSpPr>
          <p:spPr>
            <a:xfrm>
              <a:off x="2141470" y="2318519"/>
              <a:ext cx="152295" cy="5711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1109"/>
                  </a:lnTo>
                  <a:lnTo>
                    <a:pt x="152295" y="571109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30 Forma libre"/>
            <p:cNvSpPr/>
            <p:nvPr/>
          </p:nvSpPr>
          <p:spPr>
            <a:xfrm>
              <a:off x="2293766" y="2508889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Formal</a:t>
              </a:r>
              <a:endParaRPr lang="es-GT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Ministerio de Educación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Universidades</a:t>
              </a:r>
              <a:endParaRPr lang="es-GT" sz="800" b="1" kern="1200" dirty="0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4045168" y="2318519"/>
            <a:ext cx="1370662" cy="951849"/>
            <a:chOff x="4045168" y="2318519"/>
            <a:chExt cx="1370662" cy="951849"/>
          </a:xfrm>
        </p:grpSpPr>
        <p:sp>
          <p:nvSpPr>
            <p:cNvPr id="35" name="34 Forma libre"/>
            <p:cNvSpPr/>
            <p:nvPr/>
          </p:nvSpPr>
          <p:spPr>
            <a:xfrm>
              <a:off x="4045168" y="2318519"/>
              <a:ext cx="152295" cy="5711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1109"/>
                  </a:lnTo>
                  <a:lnTo>
                    <a:pt x="152295" y="571109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35 Forma libre"/>
            <p:cNvSpPr/>
            <p:nvPr/>
          </p:nvSpPr>
          <p:spPr>
            <a:xfrm>
              <a:off x="4197464" y="2508889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rgbClr val="CCFFCC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2207528"/>
                <a:satOff val="8847"/>
                <a:lumOff val="1917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Publicaciones impresas</a:t>
              </a:r>
              <a:endParaRPr lang="es-GT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Apoyo educativo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Público en general</a:t>
              </a:r>
              <a:endParaRPr lang="es-GT" sz="800" b="1" kern="1200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pPr algn="l"/>
            <a:r>
              <a:rPr lang="es-GT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ejes de trabajo</a:t>
            </a:r>
            <a:endParaRPr lang="es-GT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Forma libre"/>
          <p:cNvSpPr/>
          <p:nvPr/>
        </p:nvSpPr>
        <p:spPr>
          <a:xfrm>
            <a:off x="1989175" y="1557040"/>
            <a:ext cx="1522958" cy="761479"/>
          </a:xfrm>
          <a:custGeom>
            <a:avLst/>
            <a:gdLst>
              <a:gd name="connsiteX0" fmla="*/ 0 w 1522958"/>
              <a:gd name="connsiteY0" fmla="*/ 76148 h 761479"/>
              <a:gd name="connsiteX1" fmla="*/ 76148 w 1522958"/>
              <a:gd name="connsiteY1" fmla="*/ 0 h 761479"/>
              <a:gd name="connsiteX2" fmla="*/ 1446810 w 1522958"/>
              <a:gd name="connsiteY2" fmla="*/ 0 h 761479"/>
              <a:gd name="connsiteX3" fmla="*/ 1522958 w 1522958"/>
              <a:gd name="connsiteY3" fmla="*/ 76148 h 761479"/>
              <a:gd name="connsiteX4" fmla="*/ 1522958 w 1522958"/>
              <a:gd name="connsiteY4" fmla="*/ 685331 h 761479"/>
              <a:gd name="connsiteX5" fmla="*/ 1446810 w 1522958"/>
              <a:gd name="connsiteY5" fmla="*/ 761479 h 761479"/>
              <a:gd name="connsiteX6" fmla="*/ 76148 w 1522958"/>
              <a:gd name="connsiteY6" fmla="*/ 761479 h 761479"/>
              <a:gd name="connsiteX7" fmla="*/ 0 w 1522958"/>
              <a:gd name="connsiteY7" fmla="*/ 685331 h 761479"/>
              <a:gd name="connsiteX8" fmla="*/ 0 w 1522958"/>
              <a:gd name="connsiteY8" fmla="*/ 76148 h 76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958" h="761479">
                <a:moveTo>
                  <a:pt x="0" y="76148"/>
                </a:moveTo>
                <a:cubicBezTo>
                  <a:pt x="0" y="34093"/>
                  <a:pt x="34093" y="0"/>
                  <a:pt x="76148" y="0"/>
                </a:cubicBezTo>
                <a:lnTo>
                  <a:pt x="1446810" y="0"/>
                </a:lnTo>
                <a:cubicBezTo>
                  <a:pt x="1488865" y="0"/>
                  <a:pt x="1522958" y="34093"/>
                  <a:pt x="1522958" y="76148"/>
                </a:cubicBezTo>
                <a:lnTo>
                  <a:pt x="1522958" y="685331"/>
                </a:lnTo>
                <a:cubicBezTo>
                  <a:pt x="1522958" y="727386"/>
                  <a:pt x="1488865" y="761479"/>
                  <a:pt x="1446810" y="761479"/>
                </a:cubicBezTo>
                <a:lnTo>
                  <a:pt x="76148" y="761479"/>
                </a:lnTo>
                <a:cubicBezTo>
                  <a:pt x="34093" y="761479"/>
                  <a:pt x="0" y="727386"/>
                  <a:pt x="0" y="685331"/>
                </a:cubicBezTo>
                <a:lnTo>
                  <a:pt x="0" y="761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13" tIns="50243" rIns="64213" bIns="5024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2200" b="1" kern="1200" dirty="0" smtClean="0"/>
              <a:t>Educación</a:t>
            </a:r>
            <a:endParaRPr lang="es-GT" sz="2200" b="1" kern="1200" dirty="0"/>
          </a:p>
        </p:txBody>
      </p:sp>
      <p:sp>
        <p:nvSpPr>
          <p:cNvPr id="34" name="33 Forma libre"/>
          <p:cNvSpPr/>
          <p:nvPr/>
        </p:nvSpPr>
        <p:spPr>
          <a:xfrm>
            <a:off x="3892872" y="1557040"/>
            <a:ext cx="1522958" cy="761479"/>
          </a:xfrm>
          <a:custGeom>
            <a:avLst/>
            <a:gdLst>
              <a:gd name="connsiteX0" fmla="*/ 0 w 1522958"/>
              <a:gd name="connsiteY0" fmla="*/ 76148 h 761479"/>
              <a:gd name="connsiteX1" fmla="*/ 76148 w 1522958"/>
              <a:gd name="connsiteY1" fmla="*/ 0 h 761479"/>
              <a:gd name="connsiteX2" fmla="*/ 1446810 w 1522958"/>
              <a:gd name="connsiteY2" fmla="*/ 0 h 761479"/>
              <a:gd name="connsiteX3" fmla="*/ 1522958 w 1522958"/>
              <a:gd name="connsiteY3" fmla="*/ 76148 h 761479"/>
              <a:gd name="connsiteX4" fmla="*/ 1522958 w 1522958"/>
              <a:gd name="connsiteY4" fmla="*/ 685331 h 761479"/>
              <a:gd name="connsiteX5" fmla="*/ 1446810 w 1522958"/>
              <a:gd name="connsiteY5" fmla="*/ 761479 h 761479"/>
              <a:gd name="connsiteX6" fmla="*/ 76148 w 1522958"/>
              <a:gd name="connsiteY6" fmla="*/ 761479 h 761479"/>
              <a:gd name="connsiteX7" fmla="*/ 0 w 1522958"/>
              <a:gd name="connsiteY7" fmla="*/ 685331 h 761479"/>
              <a:gd name="connsiteX8" fmla="*/ 0 w 1522958"/>
              <a:gd name="connsiteY8" fmla="*/ 76148 h 76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958" h="761479">
                <a:moveTo>
                  <a:pt x="0" y="76148"/>
                </a:moveTo>
                <a:cubicBezTo>
                  <a:pt x="0" y="34093"/>
                  <a:pt x="34093" y="0"/>
                  <a:pt x="76148" y="0"/>
                </a:cubicBezTo>
                <a:lnTo>
                  <a:pt x="1446810" y="0"/>
                </a:lnTo>
                <a:cubicBezTo>
                  <a:pt x="1488865" y="0"/>
                  <a:pt x="1522958" y="34093"/>
                  <a:pt x="1522958" y="76148"/>
                </a:cubicBezTo>
                <a:lnTo>
                  <a:pt x="1522958" y="685331"/>
                </a:lnTo>
                <a:cubicBezTo>
                  <a:pt x="1522958" y="727386"/>
                  <a:pt x="1488865" y="761479"/>
                  <a:pt x="1446810" y="761479"/>
                </a:cubicBezTo>
                <a:lnTo>
                  <a:pt x="76148" y="761479"/>
                </a:lnTo>
                <a:cubicBezTo>
                  <a:pt x="34093" y="761479"/>
                  <a:pt x="0" y="727386"/>
                  <a:pt x="0" y="685331"/>
                </a:cubicBezTo>
                <a:lnTo>
                  <a:pt x="0" y="761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13" tIns="50243" rIns="64213" bIns="5024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2200" b="1" kern="1200" dirty="0" smtClean="0"/>
              <a:t>Divulgación</a:t>
            </a:r>
            <a:endParaRPr lang="es-GT" sz="2200" b="1" kern="1200" dirty="0"/>
          </a:p>
        </p:txBody>
      </p:sp>
      <p:grpSp>
        <p:nvGrpSpPr>
          <p:cNvPr id="58" name="57 Grupo"/>
          <p:cNvGrpSpPr/>
          <p:nvPr/>
        </p:nvGrpSpPr>
        <p:grpSpPr>
          <a:xfrm>
            <a:off x="5948866" y="2318519"/>
            <a:ext cx="1370662" cy="951849"/>
            <a:chOff x="5948866" y="2318519"/>
            <a:chExt cx="1370662" cy="951849"/>
          </a:xfrm>
        </p:grpSpPr>
        <p:sp>
          <p:nvSpPr>
            <p:cNvPr id="44" name="43 Forma libre"/>
            <p:cNvSpPr/>
            <p:nvPr/>
          </p:nvSpPr>
          <p:spPr>
            <a:xfrm>
              <a:off x="5948866" y="2318519"/>
              <a:ext cx="152295" cy="5711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1109"/>
                  </a:lnTo>
                  <a:lnTo>
                    <a:pt x="152295" y="571109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44 Forma libre"/>
            <p:cNvSpPr/>
            <p:nvPr/>
          </p:nvSpPr>
          <p:spPr>
            <a:xfrm>
              <a:off x="6101162" y="2508889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Activaciones escolares</a:t>
              </a:r>
              <a:endParaRPr lang="es-GT" sz="1000" b="1" kern="1200" dirty="0"/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5948866" y="2318519"/>
            <a:ext cx="1370662" cy="1903697"/>
            <a:chOff x="5948866" y="2318519"/>
            <a:chExt cx="1370662" cy="1903697"/>
          </a:xfrm>
        </p:grpSpPr>
        <p:sp>
          <p:nvSpPr>
            <p:cNvPr id="46" name="45 Forma libre"/>
            <p:cNvSpPr/>
            <p:nvPr/>
          </p:nvSpPr>
          <p:spPr>
            <a:xfrm>
              <a:off x="5948866" y="2318519"/>
              <a:ext cx="152295" cy="15229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22958"/>
                  </a:lnTo>
                  <a:lnTo>
                    <a:pt x="152295" y="1522958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46 Forma libre"/>
            <p:cNvSpPr/>
            <p:nvPr/>
          </p:nvSpPr>
          <p:spPr>
            <a:xfrm>
              <a:off x="6101162" y="3460737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7726349"/>
                <a:satOff val="30964"/>
                <a:lumOff val="6711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Eventos institucionales</a:t>
              </a:r>
              <a:endParaRPr lang="es-GT" sz="1000" b="1" kern="1200" dirty="0"/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5948866" y="2318519"/>
            <a:ext cx="1370662" cy="2855546"/>
            <a:chOff x="5948866" y="2318519"/>
            <a:chExt cx="1370662" cy="2855546"/>
          </a:xfrm>
        </p:grpSpPr>
        <p:sp>
          <p:nvSpPr>
            <p:cNvPr id="48" name="47 Forma libre"/>
            <p:cNvSpPr/>
            <p:nvPr/>
          </p:nvSpPr>
          <p:spPr>
            <a:xfrm>
              <a:off x="5948866" y="2318519"/>
              <a:ext cx="152295" cy="24748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74807"/>
                  </a:lnTo>
                  <a:lnTo>
                    <a:pt x="152295" y="2474807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48 Forma libre"/>
            <p:cNvSpPr/>
            <p:nvPr/>
          </p:nvSpPr>
          <p:spPr>
            <a:xfrm>
              <a:off x="6101162" y="4412586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8830112"/>
                <a:satOff val="35388"/>
                <a:lumOff val="766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Lotería Tributaria</a:t>
              </a:r>
              <a:endParaRPr lang="es-GT" sz="1000" b="1" kern="1200" dirty="0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5948866" y="2318519"/>
            <a:ext cx="1370662" cy="3807395"/>
            <a:chOff x="5948866" y="2318519"/>
            <a:chExt cx="1370662" cy="3807395"/>
          </a:xfrm>
        </p:grpSpPr>
        <p:sp>
          <p:nvSpPr>
            <p:cNvPr id="50" name="49 Forma libre"/>
            <p:cNvSpPr/>
            <p:nvPr/>
          </p:nvSpPr>
          <p:spPr>
            <a:xfrm>
              <a:off x="5948866" y="2318519"/>
              <a:ext cx="152295" cy="3426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26655"/>
                  </a:lnTo>
                  <a:lnTo>
                    <a:pt x="152295" y="3426655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50 Forma libre"/>
            <p:cNvSpPr/>
            <p:nvPr/>
          </p:nvSpPr>
          <p:spPr>
            <a:xfrm>
              <a:off x="6101162" y="5364435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Festivales de Cultura Ciudadana</a:t>
              </a:r>
              <a:endParaRPr lang="es-GT" sz="1000" b="1" kern="1200" dirty="0"/>
            </a:p>
          </p:txBody>
        </p:sp>
      </p:grpSp>
      <p:sp>
        <p:nvSpPr>
          <p:cNvPr id="43" name="42 Forma libre"/>
          <p:cNvSpPr/>
          <p:nvPr/>
        </p:nvSpPr>
        <p:spPr>
          <a:xfrm>
            <a:off x="5796570" y="1557040"/>
            <a:ext cx="1522958" cy="761479"/>
          </a:xfrm>
          <a:custGeom>
            <a:avLst/>
            <a:gdLst>
              <a:gd name="connsiteX0" fmla="*/ 0 w 1522958"/>
              <a:gd name="connsiteY0" fmla="*/ 76148 h 761479"/>
              <a:gd name="connsiteX1" fmla="*/ 76148 w 1522958"/>
              <a:gd name="connsiteY1" fmla="*/ 0 h 761479"/>
              <a:gd name="connsiteX2" fmla="*/ 1446810 w 1522958"/>
              <a:gd name="connsiteY2" fmla="*/ 0 h 761479"/>
              <a:gd name="connsiteX3" fmla="*/ 1522958 w 1522958"/>
              <a:gd name="connsiteY3" fmla="*/ 76148 h 761479"/>
              <a:gd name="connsiteX4" fmla="*/ 1522958 w 1522958"/>
              <a:gd name="connsiteY4" fmla="*/ 685331 h 761479"/>
              <a:gd name="connsiteX5" fmla="*/ 1446810 w 1522958"/>
              <a:gd name="connsiteY5" fmla="*/ 761479 h 761479"/>
              <a:gd name="connsiteX6" fmla="*/ 76148 w 1522958"/>
              <a:gd name="connsiteY6" fmla="*/ 761479 h 761479"/>
              <a:gd name="connsiteX7" fmla="*/ 0 w 1522958"/>
              <a:gd name="connsiteY7" fmla="*/ 685331 h 761479"/>
              <a:gd name="connsiteX8" fmla="*/ 0 w 1522958"/>
              <a:gd name="connsiteY8" fmla="*/ 76148 h 76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958" h="761479">
                <a:moveTo>
                  <a:pt x="0" y="76148"/>
                </a:moveTo>
                <a:cubicBezTo>
                  <a:pt x="0" y="34093"/>
                  <a:pt x="34093" y="0"/>
                  <a:pt x="76148" y="0"/>
                </a:cubicBezTo>
                <a:lnTo>
                  <a:pt x="1446810" y="0"/>
                </a:lnTo>
                <a:cubicBezTo>
                  <a:pt x="1488865" y="0"/>
                  <a:pt x="1522958" y="34093"/>
                  <a:pt x="1522958" y="76148"/>
                </a:cubicBezTo>
                <a:lnTo>
                  <a:pt x="1522958" y="685331"/>
                </a:lnTo>
                <a:cubicBezTo>
                  <a:pt x="1522958" y="727386"/>
                  <a:pt x="1488865" y="761479"/>
                  <a:pt x="1446810" y="761479"/>
                </a:cubicBezTo>
                <a:lnTo>
                  <a:pt x="76148" y="761479"/>
                </a:lnTo>
                <a:cubicBezTo>
                  <a:pt x="34093" y="761479"/>
                  <a:pt x="0" y="727386"/>
                  <a:pt x="0" y="685331"/>
                </a:cubicBezTo>
                <a:lnTo>
                  <a:pt x="0" y="761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13" tIns="50243" rIns="64213" bIns="5024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2200" b="1" kern="1200" dirty="0" smtClean="0"/>
              <a:t>Promoción</a:t>
            </a:r>
            <a:endParaRPr lang="es-GT" sz="2200" b="1" kern="1200" dirty="0"/>
          </a:p>
        </p:txBody>
      </p:sp>
    </p:spTree>
    <p:extLst>
      <p:ext uri="{BB962C8B-B14F-4D97-AF65-F5344CB8AC3E}">
        <p14:creationId xmlns:p14="http://schemas.microsoft.com/office/powerpoint/2010/main" val="20834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es-GT" sz="1600" b="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23928" y="1052736"/>
            <a:ext cx="4762872" cy="5073427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s-GT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Comunicación</a:t>
            </a:r>
          </a:p>
          <a:p>
            <a:pPr>
              <a:buClr>
                <a:srgbClr val="0070C0"/>
              </a:buClr>
              <a:buFont typeface="Arial Unicode MS" panose="020B0604020202020204" pitchFamily="34" charset="-128"/>
              <a:buChar char="■"/>
            </a:pPr>
            <a:r>
              <a:rPr lang="es-GT" sz="2200" dirty="0" smtClean="0"/>
              <a:t> Materiales impresos y digitales</a:t>
            </a:r>
            <a:endParaRPr lang="es-GT" sz="2200" dirty="0"/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>
                <a:solidFill>
                  <a:schemeClr val="bg1">
                    <a:lumMod val="50000"/>
                  </a:schemeClr>
                </a:solidFill>
              </a:rPr>
              <a:t>El ABC de la </a:t>
            </a: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SAT</a:t>
            </a:r>
            <a:endParaRPr lang="es-GT" sz="17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>
                <a:solidFill>
                  <a:schemeClr val="bg1">
                    <a:lumMod val="50000"/>
                  </a:schemeClr>
                </a:solidFill>
              </a:rPr>
              <a:t>El ABC de los </a:t>
            </a: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Impuestos</a:t>
            </a:r>
            <a:endParaRPr lang="es-GT" sz="17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>
                <a:solidFill>
                  <a:schemeClr val="bg1">
                    <a:lumMod val="50000"/>
                  </a:schemeClr>
                </a:solidFill>
              </a:rPr>
              <a:t>El ABC de las </a:t>
            </a: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Aduanas</a:t>
            </a:r>
            <a:endParaRPr lang="es-GT" sz="17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>
                <a:solidFill>
                  <a:schemeClr val="bg1">
                    <a:lumMod val="50000"/>
                  </a:schemeClr>
                </a:solidFill>
              </a:rPr>
              <a:t>Cultura Tributaria: 50 preguntas y </a:t>
            </a: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respuestas</a:t>
            </a:r>
            <a:endParaRPr lang="es-GT" sz="17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>
                <a:solidFill>
                  <a:schemeClr val="bg1">
                    <a:lumMod val="50000"/>
                  </a:schemeClr>
                </a:solidFill>
              </a:rPr>
              <a:t>Bienvenida a Nuevos </a:t>
            </a: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Ciudadanos</a:t>
            </a:r>
            <a:endParaRPr lang="es-GT" sz="17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>
                <a:solidFill>
                  <a:schemeClr val="bg1">
                    <a:lumMod val="50000"/>
                  </a:schemeClr>
                </a:solidFill>
              </a:rPr>
              <a:t>Guía Tributaria para </a:t>
            </a: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Profesionales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Libro y Sinopsis de la Historia de la Tributación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Series de Cápsulas</a:t>
            </a:r>
          </a:p>
          <a:p>
            <a:pPr lvl="2">
              <a:buClr>
                <a:srgbClr val="00B0F0"/>
              </a:buClr>
              <a:buFont typeface="Arial Unicode MS" panose="020B0604020202020204" pitchFamily="34" charset="-128"/>
              <a:buChar char="■"/>
            </a:pPr>
            <a:r>
              <a:rPr lang="es-GT" sz="1300" b="1" dirty="0" smtClean="0">
                <a:solidFill>
                  <a:schemeClr val="bg1">
                    <a:lumMod val="50000"/>
                  </a:schemeClr>
                </a:solidFill>
              </a:rPr>
              <a:t>Tributarias</a:t>
            </a:r>
          </a:p>
          <a:p>
            <a:pPr lvl="2">
              <a:buClr>
                <a:srgbClr val="00B0F0"/>
              </a:buClr>
              <a:buFont typeface="Arial Unicode MS" panose="020B0604020202020204" pitchFamily="34" charset="-128"/>
              <a:buChar char="■"/>
            </a:pPr>
            <a:r>
              <a:rPr lang="es-GT" sz="1300" b="1" dirty="0" smtClean="0">
                <a:solidFill>
                  <a:schemeClr val="bg1">
                    <a:lumMod val="50000"/>
                  </a:schemeClr>
                </a:solidFill>
              </a:rPr>
              <a:t>Aduaneras</a:t>
            </a:r>
          </a:p>
          <a:p>
            <a:pPr lvl="2">
              <a:buClr>
                <a:srgbClr val="00B0F0"/>
              </a:buClr>
              <a:buFont typeface="Arial Unicode MS" panose="020B0604020202020204" pitchFamily="34" charset="-128"/>
              <a:buChar char="■"/>
            </a:pPr>
            <a:r>
              <a:rPr lang="es-GT" sz="1300" b="1" dirty="0" smtClean="0">
                <a:solidFill>
                  <a:schemeClr val="bg1">
                    <a:lumMod val="50000"/>
                  </a:schemeClr>
                </a:solidFill>
              </a:rPr>
              <a:t>Históricas</a:t>
            </a:r>
          </a:p>
          <a:p>
            <a:pPr lvl="2">
              <a:buClr>
                <a:srgbClr val="00B0F0"/>
              </a:buClr>
              <a:buFont typeface="Arial Unicode MS" panose="020B0604020202020204" pitchFamily="34" charset="-128"/>
              <a:buChar char="■"/>
            </a:pPr>
            <a:r>
              <a:rPr lang="es-GT" sz="1300" b="1" dirty="0" smtClean="0">
                <a:solidFill>
                  <a:schemeClr val="bg1">
                    <a:lumMod val="50000"/>
                  </a:schemeClr>
                </a:solidFill>
              </a:rPr>
              <a:t>“Simón Tax dice…”</a:t>
            </a:r>
            <a:endParaRPr lang="es-GT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es-GT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" y="1196752"/>
            <a:ext cx="1109472" cy="1438656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1091184" cy="143865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8" y="1196752"/>
            <a:ext cx="1066800" cy="143865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0" y="2635408"/>
            <a:ext cx="1121664" cy="143865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9743"/>
            <a:ext cx="2157984" cy="142864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501">
            <a:off x="1970985" y="3967631"/>
            <a:ext cx="1335725" cy="1980000"/>
          </a:xfrm>
          <a:prstGeom prst="rect">
            <a:avLst/>
          </a:prstGeom>
        </p:spPr>
      </p:pic>
      <p:pic>
        <p:nvPicPr>
          <p:cNvPr id="1026" name="Picture 2" descr="D:\Users\sdestrad\Desktop\Documentos SEF\2015 1 Enero\Imágenes\Guía para profesional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1" y="4068385"/>
            <a:ext cx="1103313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es-GT" sz="1600" b="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23928" y="1052736"/>
            <a:ext cx="4762872" cy="5073427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s-GT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Comunicación</a:t>
            </a:r>
          </a:p>
          <a:p>
            <a:pPr>
              <a:buClr>
                <a:srgbClr val="0070C0"/>
              </a:buClr>
              <a:buFont typeface="Arial Unicode MS" panose="020B0604020202020204" pitchFamily="34" charset="-128"/>
              <a:buChar char="■"/>
            </a:pPr>
            <a:r>
              <a:rPr lang="es-GT" sz="2200" dirty="0" smtClean="0"/>
              <a:t>Radio y TV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Programa de radio por TGW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Programa de internet por </a:t>
            </a:r>
            <a:r>
              <a:rPr lang="es-GT" sz="1700" b="1" dirty="0" err="1" smtClean="0">
                <a:solidFill>
                  <a:schemeClr val="bg1">
                    <a:lumMod val="50000"/>
                  </a:schemeClr>
                </a:solidFill>
              </a:rPr>
              <a:t>Conred</a:t>
            </a: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 Radio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700" b="1" dirty="0" smtClean="0">
                <a:solidFill>
                  <a:schemeClr val="bg1">
                    <a:lumMod val="50000"/>
                  </a:schemeClr>
                </a:solidFill>
              </a:rPr>
              <a:t>Programa de TV por el canal de Gobierno</a:t>
            </a:r>
            <a:endParaRPr lang="es-GT" sz="22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es-GT" sz="2200" dirty="0"/>
              <a:t>Radio </a:t>
            </a:r>
            <a:r>
              <a:rPr lang="es-GT" sz="2200" dirty="0" smtClean="0"/>
              <a:t>SAT (www.radiosat.gt/radio)</a:t>
            </a:r>
            <a:endParaRPr lang="es-GT" sz="2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es-GT" dirty="0"/>
          </a:p>
        </p:txBody>
      </p:sp>
      <p:pic>
        <p:nvPicPr>
          <p:cNvPr id="3" name="2 Marcador de contenid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8017"/>
            <a:ext cx="3376847" cy="1080000"/>
          </a:xfr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84338"/>
            <a:ext cx="1896024" cy="1260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72694"/>
            <a:ext cx="2088232" cy="12600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3677" r="1838" b="-3677"/>
          <a:stretch/>
        </p:blipFill>
        <p:spPr>
          <a:xfrm rot="20849862">
            <a:off x="1076019" y="1582093"/>
            <a:ext cx="1764000" cy="18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es-GT" sz="1600" b="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23928" y="1052736"/>
            <a:ext cx="4762872" cy="5073427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s-G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Comunicación</a:t>
            </a:r>
          </a:p>
          <a:p>
            <a:pPr>
              <a:buClr>
                <a:srgbClr val="0070C0"/>
              </a:buClr>
              <a:buFont typeface="Arial Unicode MS" panose="020B0604020202020204" pitchFamily="34" charset="-128"/>
              <a:buChar char="■"/>
            </a:pPr>
            <a:r>
              <a:rPr lang="es-GT" sz="2200" dirty="0" smtClean="0"/>
              <a:t>Sitio web</a:t>
            </a:r>
          </a:p>
          <a:p>
            <a:pPr>
              <a:buClr>
                <a:srgbClr val="0070C0"/>
              </a:buClr>
              <a:buFont typeface="Arial Unicode MS" panose="020B0604020202020204" pitchFamily="34" charset="-128"/>
              <a:buChar char="■"/>
            </a:pPr>
            <a:r>
              <a:rPr lang="es-GT" sz="2200" dirty="0" smtClean="0"/>
              <a:t>Aplicaciones educativas para dispositivos móviles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800" b="1" i="1" dirty="0" err="1" smtClean="0">
                <a:solidFill>
                  <a:schemeClr val="bg1">
                    <a:lumMod val="50000"/>
                  </a:schemeClr>
                </a:solidFill>
              </a:rPr>
              <a:t>HeroTax</a:t>
            </a:r>
            <a:endParaRPr lang="es-GT" sz="1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800" b="1" i="1" dirty="0" err="1" smtClean="0">
                <a:solidFill>
                  <a:schemeClr val="bg1">
                    <a:lumMod val="50000"/>
                  </a:schemeClr>
                </a:solidFill>
              </a:rPr>
              <a:t>TaxForce</a:t>
            </a:r>
            <a:endParaRPr lang="es-GT" sz="1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800" b="1" i="1" dirty="0" err="1" smtClean="0">
                <a:solidFill>
                  <a:schemeClr val="bg1">
                    <a:lumMod val="50000"/>
                  </a:schemeClr>
                </a:solidFill>
              </a:rPr>
              <a:t>TaxGol</a:t>
            </a:r>
            <a:endParaRPr lang="es-GT" sz="1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070C0"/>
              </a:buClr>
              <a:buFont typeface="Arial Unicode MS" panose="020B0604020202020204" pitchFamily="34" charset="-128"/>
              <a:buChar char="■"/>
            </a:pPr>
            <a:r>
              <a:rPr lang="es-GT" sz="2200" dirty="0" smtClean="0"/>
              <a:t>Redes sociales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@CTSATGuatemala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es-GT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841933" cy="2160000"/>
          </a:xfrm>
        </p:spPr>
      </p:pic>
      <p:pic>
        <p:nvPicPr>
          <p:cNvPr id="12" name="11 Imagen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9" y="4398454"/>
            <a:ext cx="1432949" cy="792000"/>
          </a:xfrm>
          <a:prstGeom prst="rect">
            <a:avLst/>
          </a:prstGeom>
        </p:spPr>
      </p:pic>
      <p:pic>
        <p:nvPicPr>
          <p:cNvPr id="13" name="12 Imagen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7" y="3433040"/>
            <a:ext cx="1371487" cy="902133"/>
          </a:xfrm>
          <a:prstGeom prst="rect">
            <a:avLst/>
          </a:prstGeom>
        </p:spPr>
      </p:pic>
      <p:pic>
        <p:nvPicPr>
          <p:cNvPr id="14" name="13 Imagen">
            <a:hlinkClick r:id="rId8" action="ppaction://hlinkfil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15" b="3282"/>
          <a:stretch/>
        </p:blipFill>
        <p:spPr>
          <a:xfrm>
            <a:off x="2139386" y="3252061"/>
            <a:ext cx="1140484" cy="11160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1" y="5190454"/>
            <a:ext cx="728182" cy="720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88" y="5168783"/>
            <a:ext cx="728182" cy="720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802323" y="6058158"/>
            <a:ext cx="266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dirty="0" smtClean="0">
                <a:hlinkClick r:id="rId12"/>
              </a:rPr>
              <a:t>www.sat.gob.gt/culturatributaria</a:t>
            </a:r>
            <a:endParaRPr lang="es-GT" sz="1400" dirty="0"/>
          </a:p>
        </p:txBody>
      </p:sp>
    </p:spTree>
    <p:extLst>
      <p:ext uri="{BB962C8B-B14F-4D97-AF65-F5344CB8AC3E}">
        <p14:creationId xmlns:p14="http://schemas.microsoft.com/office/powerpoint/2010/main" val="38851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59606"/>
          </a:xfrm>
        </p:spPr>
        <p:txBody>
          <a:bodyPr>
            <a:normAutofit fontScale="90000"/>
          </a:bodyPr>
          <a:lstStyle/>
          <a:p>
            <a:endParaRPr lang="es-GT" sz="1600" b="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23928" y="1052736"/>
            <a:ext cx="4762872" cy="5073427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s-G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Divulgación</a:t>
            </a:r>
          </a:p>
          <a:p>
            <a:pPr>
              <a:buClr>
                <a:srgbClr val="0070C0"/>
              </a:buClr>
              <a:buFont typeface="Arial Unicode MS" panose="020B0604020202020204" pitchFamily="34" charset="-128"/>
              <a:buChar char="■"/>
            </a:pPr>
            <a:r>
              <a:rPr lang="es-GT" sz="2200" dirty="0" smtClean="0"/>
              <a:t>Campañas de sensibilización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Pedir factura nos sirve a todos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Unámonos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Yo pido mi factura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 Unicode MS" panose="020B0604020202020204" pitchFamily="34" charset="-128"/>
              <a:buChar char="■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Paso a paso</a:t>
            </a:r>
          </a:p>
          <a:p>
            <a:pPr>
              <a:buClr>
                <a:srgbClr val="0070C0"/>
              </a:buClr>
              <a:buFont typeface="Arial Unicode MS" panose="020B0604020202020204" pitchFamily="34" charset="-128"/>
              <a:buChar char="■"/>
            </a:pPr>
            <a:r>
              <a:rPr lang="es-GT" sz="2200" dirty="0" smtClean="0"/>
              <a:t>Series musicales para niños y jóvenes</a:t>
            </a:r>
            <a:endParaRPr lang="es-GT" sz="2200" dirty="0"/>
          </a:p>
          <a:p>
            <a:pPr marL="0" indent="0">
              <a:buClr>
                <a:srgbClr val="00CC99"/>
              </a:buClr>
              <a:buNone/>
            </a:pPr>
            <a:r>
              <a:rPr lang="es-GT" sz="2200" dirty="0"/>
              <a:t>     </a:t>
            </a:r>
            <a:endParaRPr lang="es-GT" sz="1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es-GT" dirty="0"/>
          </a:p>
        </p:txBody>
      </p:sp>
      <p:pic>
        <p:nvPicPr>
          <p:cNvPr id="3" name="2 Marcador de contenido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145536" cy="1255776"/>
          </a:xfrm>
        </p:spPr>
      </p:pic>
      <p:pic>
        <p:nvPicPr>
          <p:cNvPr id="7" name="6 Imagen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30" y="2469282"/>
            <a:ext cx="1621536" cy="1085088"/>
          </a:xfrm>
          <a:prstGeom prst="rect">
            <a:avLst/>
          </a:prstGeom>
        </p:spPr>
      </p:pic>
      <p:pic>
        <p:nvPicPr>
          <p:cNvPr id="8" name="7 Imagen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4370"/>
            <a:ext cx="3133344" cy="1261872"/>
          </a:xfrm>
          <a:prstGeom prst="rect">
            <a:avLst/>
          </a:prstGeom>
        </p:spPr>
      </p:pic>
      <p:pic>
        <p:nvPicPr>
          <p:cNvPr id="10" name="9 Imagen">
            <a:hlinkClick r:id="rId8" action="ppaction://hlinkfil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3333" r="-1864" b="-3333"/>
          <a:stretch/>
        </p:blipFill>
        <p:spPr>
          <a:xfrm>
            <a:off x="1051594" y="4887900"/>
            <a:ext cx="1530208" cy="1080000"/>
          </a:xfrm>
          <a:prstGeom prst="rect">
            <a:avLst/>
          </a:prstGeom>
        </p:spPr>
      </p:pic>
      <p:pic>
        <p:nvPicPr>
          <p:cNvPr id="12" name="8 Marcador de contenido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67900"/>
            <a:ext cx="1570213" cy="1800000"/>
          </a:xfrm>
          <a:prstGeom prst="rect">
            <a:avLst/>
          </a:prstGeom>
        </p:spPr>
      </p:pic>
      <p:pic>
        <p:nvPicPr>
          <p:cNvPr id="1026" name="Picture 2" descr="D:\Users\sdestrad\Desktop\Documentos SEF\2015 1 Enero\Imágenes\Valores con Voz.jpg">
            <a:hlinkClick r:id="rId1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12636"/>
          <a:stretch/>
        </p:blipFill>
        <p:spPr bwMode="auto">
          <a:xfrm>
            <a:off x="6300000" y="4157331"/>
            <a:ext cx="16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1043608" y="2030983"/>
            <a:ext cx="4032448" cy="893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¡GRACIAS!</a:t>
            </a:r>
            <a:endParaRPr kumimoji="0" lang="es-GT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F:\Banner WEB\T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59103"/>
            <a:ext cx="5400600" cy="4698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3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10855</TotalTime>
  <Words>226</Words>
  <Application>Microsoft Office PowerPoint</Application>
  <PresentationFormat>Presentación en pantalla (4:3)</PresentationFormat>
  <Paragraphs>86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Arial Unicode MS</vt:lpstr>
      <vt:lpstr>Tema de Office</vt:lpstr>
      <vt:lpstr>Presentación de PowerPoint</vt:lpstr>
      <vt:lpstr>Nuestro lema</vt:lpstr>
      <vt:lpstr>Nuestro papel</vt:lpstr>
      <vt:lpstr>Nuestros ejes de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sdestrad</cp:lastModifiedBy>
  <cp:revision>822</cp:revision>
  <cp:lastPrinted>2015-03-18T17:59:02Z</cp:lastPrinted>
  <dcterms:created xsi:type="dcterms:W3CDTF">2014-07-16T21:38:17Z</dcterms:created>
  <dcterms:modified xsi:type="dcterms:W3CDTF">2015-07-23T14:31:14Z</dcterms:modified>
</cp:coreProperties>
</file>